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33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31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37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83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88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76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193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176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34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615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927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41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9E941-C689-40C0-A623-46C34CEBF1B3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68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adsantamarcelina.com.br/course/view.php?id=3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F39041F-06AB-A103-E34F-207B26EB9DE9}"/>
              </a:ext>
            </a:extLst>
          </p:cNvPr>
          <p:cNvSpPr txBox="1"/>
          <p:nvPr/>
        </p:nvSpPr>
        <p:spPr>
          <a:xfrm>
            <a:off x="385762" y="1294986"/>
            <a:ext cx="6086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094780"/>
                </a:solidFill>
              </a:rPr>
              <a:t>COLOQUE O TÍTULO DO TRABALHO NESTA ÁREA. O TAMANHO DA FONTE DEVE VARIAR Em torno de 16 PARA O TIPO “CALIBRI” </a:t>
            </a:r>
            <a:endParaRPr lang="pt-BR" sz="11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95C22C2-6737-8769-8E75-FA06248925FE}"/>
              </a:ext>
            </a:extLst>
          </p:cNvPr>
          <p:cNvSpPr txBox="1"/>
          <p:nvPr/>
        </p:nvSpPr>
        <p:spPr>
          <a:xfrm>
            <a:off x="407194" y="1903751"/>
            <a:ext cx="61722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>
                <a:solidFill>
                  <a:srgbClr val="094780"/>
                </a:solidFill>
              </a:rPr>
              <a:t>Autores (iniciar pelo autor principal)</a:t>
            </a:r>
          </a:p>
          <a:p>
            <a:r>
              <a:rPr lang="pt-BR" sz="1100" dirty="0">
                <a:solidFill>
                  <a:srgbClr val="094780"/>
                </a:solidFill>
              </a:rPr>
              <a:t>Instituição: </a:t>
            </a:r>
            <a:r>
              <a:rPr lang="pt-BR" sz="1100" b="1" dirty="0">
                <a:solidFill>
                  <a:srgbClr val="094780"/>
                </a:solidFill>
              </a:rPr>
              <a:t>Santa Marcelina </a:t>
            </a:r>
            <a:r>
              <a:rPr lang="pt-BR" sz="1100" dirty="0">
                <a:solidFill>
                  <a:srgbClr val="094780"/>
                </a:solidFill>
              </a:rPr>
              <a:t>(seguida do órgão institucional onde o trabalho foi desenvolvido Saúde, Cultura ou Educação)</a:t>
            </a:r>
          </a:p>
          <a:p>
            <a:r>
              <a:rPr lang="pt-BR" sz="1100" dirty="0">
                <a:solidFill>
                  <a:srgbClr val="094780"/>
                </a:solidFill>
              </a:rPr>
              <a:t>Serviço: (identificar em que serviço foi realizado)</a:t>
            </a:r>
          </a:p>
          <a:p>
            <a:r>
              <a:rPr lang="pt-BR" sz="1100" dirty="0">
                <a:solidFill>
                  <a:srgbClr val="094780"/>
                </a:solidFill>
              </a:rPr>
              <a:t>Contato com autor principal: (colocar e-mail do autor principal )</a:t>
            </a:r>
          </a:p>
        </p:txBody>
      </p:sp>
      <p:sp>
        <p:nvSpPr>
          <p:cNvPr id="4" name="Retângulo: Cantos Arredondados 4">
            <a:extLst>
              <a:ext uri="{FF2B5EF4-FFF2-40B4-BE49-F238E27FC236}">
                <a16:creationId xmlns:a16="http://schemas.microsoft.com/office/drawing/2014/main" id="{4E6B3AD3-B611-04FF-5EE8-3310157037CC}"/>
              </a:ext>
            </a:extLst>
          </p:cNvPr>
          <p:cNvSpPr/>
          <p:nvPr/>
        </p:nvSpPr>
        <p:spPr>
          <a:xfrm>
            <a:off x="480134" y="2866460"/>
            <a:ext cx="2948866" cy="192346"/>
          </a:xfrm>
          <a:prstGeom prst="roundRect">
            <a:avLst/>
          </a:prstGeom>
          <a:solidFill>
            <a:srgbClr val="0947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/>
              <a:t>INTRODUÇÃO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6B3FE1E-B532-E4CA-61D4-19AEAD0B030E}"/>
              </a:ext>
            </a:extLst>
          </p:cNvPr>
          <p:cNvSpPr txBox="1"/>
          <p:nvPr/>
        </p:nvSpPr>
        <p:spPr>
          <a:xfrm>
            <a:off x="385761" y="3031539"/>
            <a:ext cx="3116265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0" dirty="0">
                <a:solidFill>
                  <a:srgbClr val="094780"/>
                </a:solidFill>
              </a:rPr>
              <a:t>Apresentar uma visão geral do contexto onde está inserido o trabalho.</a:t>
            </a:r>
          </a:p>
          <a:p>
            <a:pPr algn="just"/>
            <a:r>
              <a:rPr lang="pt-BR" sz="1100" dirty="0">
                <a:solidFill>
                  <a:srgbClr val="094780"/>
                </a:solidFill>
              </a:rPr>
              <a:t>Em relação ao texto do pôster como um todo, não apenas da introdução, evite citações diretas, e notas de rodapé. Não sobrecarregue o espaço com imagens e informações. Os especialistas orientam que um pôster deve ter em torno de 800 palavras, mais do que isso pode torna-lo cansativo e desestimular a sua leitura. Antes de concluir o trabalho, verifique se todos os textos e imagens estão alinhados. </a:t>
            </a:r>
          </a:p>
        </p:txBody>
      </p:sp>
      <p:sp>
        <p:nvSpPr>
          <p:cNvPr id="6" name="Retângulo: Cantos Arredondados 6">
            <a:extLst>
              <a:ext uri="{FF2B5EF4-FFF2-40B4-BE49-F238E27FC236}">
                <a16:creationId xmlns:a16="http://schemas.microsoft.com/office/drawing/2014/main" id="{177B9E85-D29E-41B0-36F9-A778116FAAB6}"/>
              </a:ext>
            </a:extLst>
          </p:cNvPr>
          <p:cNvSpPr/>
          <p:nvPr/>
        </p:nvSpPr>
        <p:spPr>
          <a:xfrm>
            <a:off x="420982" y="4965071"/>
            <a:ext cx="3008017" cy="209918"/>
          </a:xfrm>
          <a:prstGeom prst="roundRect">
            <a:avLst/>
          </a:prstGeom>
          <a:solidFill>
            <a:srgbClr val="0947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/>
              <a:t>REFERENCIAL TEÓRICO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436BB35-F8D3-828E-D534-5A97DA4A9363}"/>
              </a:ext>
            </a:extLst>
          </p:cNvPr>
          <p:cNvSpPr txBox="1"/>
          <p:nvPr/>
        </p:nvSpPr>
        <p:spPr>
          <a:xfrm>
            <a:off x="334954" y="5174989"/>
            <a:ext cx="31670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0" dirty="0">
                <a:solidFill>
                  <a:srgbClr val="094780"/>
                </a:solidFill>
              </a:rPr>
              <a:t>Apresentar de forma breve a literatura que dá subsídios ao trabalho. Tomar o cuidado de referenciar os autores (o que dá mais credibilidade ao seu trabalho) e apresentar a referência no tópico específico. Não é para apresentar as referências aqui.</a:t>
            </a:r>
          </a:p>
        </p:txBody>
      </p:sp>
      <p:sp>
        <p:nvSpPr>
          <p:cNvPr id="8" name="Retângulo: Cantos Arredondados 8">
            <a:extLst>
              <a:ext uri="{FF2B5EF4-FFF2-40B4-BE49-F238E27FC236}">
                <a16:creationId xmlns:a16="http://schemas.microsoft.com/office/drawing/2014/main" id="{BCD2697E-DE3F-D907-C626-4C091B59D4ED}"/>
              </a:ext>
            </a:extLst>
          </p:cNvPr>
          <p:cNvSpPr/>
          <p:nvPr/>
        </p:nvSpPr>
        <p:spPr>
          <a:xfrm>
            <a:off x="404395" y="6309474"/>
            <a:ext cx="3024604" cy="234449"/>
          </a:xfrm>
          <a:prstGeom prst="roundRect">
            <a:avLst/>
          </a:prstGeom>
          <a:solidFill>
            <a:srgbClr val="0947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/>
              <a:t>OBJETIVO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354F3D6-447C-E6B1-0415-2B3061D59193}"/>
              </a:ext>
            </a:extLst>
          </p:cNvPr>
          <p:cNvSpPr txBox="1"/>
          <p:nvPr/>
        </p:nvSpPr>
        <p:spPr>
          <a:xfrm>
            <a:off x="328612" y="6581743"/>
            <a:ext cx="3173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>
                <a:solidFill>
                  <a:srgbClr val="094780"/>
                </a:solidFill>
              </a:rPr>
              <a:t>Expor de forma clara e objetiva a finalidade do trabalho.</a:t>
            </a:r>
          </a:p>
        </p:txBody>
      </p:sp>
      <p:sp>
        <p:nvSpPr>
          <p:cNvPr id="10" name="Retângulo: Cantos Arredondados 10">
            <a:extLst>
              <a:ext uri="{FF2B5EF4-FFF2-40B4-BE49-F238E27FC236}">
                <a16:creationId xmlns:a16="http://schemas.microsoft.com/office/drawing/2014/main" id="{81E42A6F-E3D2-4579-0B9C-2D3BDFAE68F2}"/>
              </a:ext>
            </a:extLst>
          </p:cNvPr>
          <p:cNvSpPr/>
          <p:nvPr/>
        </p:nvSpPr>
        <p:spPr>
          <a:xfrm>
            <a:off x="420982" y="7172413"/>
            <a:ext cx="3001674" cy="276999"/>
          </a:xfrm>
          <a:prstGeom prst="roundRect">
            <a:avLst/>
          </a:prstGeom>
          <a:solidFill>
            <a:srgbClr val="0947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/>
              <a:t>METODOLOGIA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BB5B3B2-540F-D312-7FFE-00BC5DAC74EF}"/>
              </a:ext>
            </a:extLst>
          </p:cNvPr>
          <p:cNvSpPr txBox="1"/>
          <p:nvPr/>
        </p:nvSpPr>
        <p:spPr>
          <a:xfrm>
            <a:off x="360359" y="7550178"/>
            <a:ext cx="317341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0" dirty="0">
                <a:solidFill>
                  <a:srgbClr val="094780"/>
                </a:solidFill>
              </a:rPr>
              <a:t>Explicar como o trabalho foi desenvolvido. O nível de detalhamento deve ser compatível com o espaço disponível. Podem ser utilizados recursos visuais/gráficos se os autores assim o desejarem. </a:t>
            </a:r>
          </a:p>
          <a:p>
            <a:pPr algn="just"/>
            <a:r>
              <a:rPr lang="pt-BR" sz="1100" dirty="0" err="1">
                <a:solidFill>
                  <a:srgbClr val="094780"/>
                </a:solidFill>
              </a:rPr>
              <a:t>Aenean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sed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placerat</a:t>
            </a:r>
            <a:r>
              <a:rPr lang="pt-BR" sz="1100" dirty="0">
                <a:solidFill>
                  <a:srgbClr val="094780"/>
                </a:solidFill>
              </a:rPr>
              <a:t> augue. </a:t>
            </a:r>
            <a:r>
              <a:rPr lang="pt-BR" sz="1100" dirty="0" err="1">
                <a:solidFill>
                  <a:srgbClr val="094780"/>
                </a:solidFill>
              </a:rPr>
              <a:t>Phasellus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efficitur</a:t>
            </a:r>
            <a:r>
              <a:rPr lang="pt-BR" sz="1100" dirty="0">
                <a:solidFill>
                  <a:srgbClr val="094780"/>
                </a:solidFill>
              </a:rPr>
              <a:t>, sem gravida </a:t>
            </a:r>
            <a:r>
              <a:rPr lang="pt-BR" sz="1100" dirty="0" err="1">
                <a:solidFill>
                  <a:srgbClr val="094780"/>
                </a:solidFill>
              </a:rPr>
              <a:t>semper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dapibus</a:t>
            </a:r>
            <a:r>
              <a:rPr lang="pt-BR" sz="1100" dirty="0">
                <a:solidFill>
                  <a:srgbClr val="094780"/>
                </a:solidFill>
              </a:rPr>
              <a:t>, sem </a:t>
            </a:r>
            <a:r>
              <a:rPr lang="pt-BR" sz="1100" dirty="0" err="1">
                <a:solidFill>
                  <a:srgbClr val="094780"/>
                </a:solidFill>
              </a:rPr>
              <a:t>eros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vehicula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tortor</a:t>
            </a:r>
            <a:r>
              <a:rPr lang="pt-BR" sz="1100" dirty="0">
                <a:solidFill>
                  <a:srgbClr val="094780"/>
                </a:solidFill>
              </a:rPr>
              <a:t>, in </a:t>
            </a:r>
            <a:r>
              <a:rPr lang="pt-BR" sz="1100" dirty="0" err="1">
                <a:solidFill>
                  <a:srgbClr val="094780"/>
                </a:solidFill>
              </a:rPr>
              <a:t>hendrerit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ligula</a:t>
            </a:r>
            <a:r>
              <a:rPr lang="pt-BR" sz="1100" dirty="0">
                <a:solidFill>
                  <a:srgbClr val="094780"/>
                </a:solidFill>
              </a:rPr>
              <a:t> ante vitae </a:t>
            </a:r>
            <a:r>
              <a:rPr lang="pt-BR" sz="1100" dirty="0" err="1">
                <a:solidFill>
                  <a:srgbClr val="094780"/>
                </a:solidFill>
              </a:rPr>
              <a:t>risus</a:t>
            </a:r>
            <a:r>
              <a:rPr lang="pt-BR" sz="1100" dirty="0">
                <a:solidFill>
                  <a:srgbClr val="094780"/>
                </a:solidFill>
              </a:rPr>
              <a:t>. </a:t>
            </a:r>
            <a:r>
              <a:rPr lang="pt-BR" sz="1100" dirty="0" err="1">
                <a:solidFill>
                  <a:srgbClr val="094780"/>
                </a:solidFill>
              </a:rPr>
              <a:t>Integer</a:t>
            </a:r>
            <a:r>
              <a:rPr lang="pt-BR" sz="1100" dirty="0">
                <a:solidFill>
                  <a:srgbClr val="094780"/>
                </a:solidFill>
              </a:rPr>
              <a:t> mi </a:t>
            </a:r>
            <a:r>
              <a:rPr lang="pt-BR" sz="1100" dirty="0" err="1">
                <a:solidFill>
                  <a:srgbClr val="094780"/>
                </a:solidFill>
              </a:rPr>
              <a:t>odio</a:t>
            </a:r>
            <a:r>
              <a:rPr lang="pt-BR" sz="1100" dirty="0">
                <a:solidFill>
                  <a:srgbClr val="094780"/>
                </a:solidFill>
              </a:rPr>
              <a:t>, </a:t>
            </a:r>
            <a:r>
              <a:rPr lang="pt-BR" sz="1100" dirty="0" err="1">
                <a:solidFill>
                  <a:srgbClr val="094780"/>
                </a:solidFill>
              </a:rPr>
              <a:t>euismod</a:t>
            </a:r>
            <a:r>
              <a:rPr lang="pt-BR" sz="1100" dirty="0">
                <a:solidFill>
                  <a:srgbClr val="094780"/>
                </a:solidFill>
              </a:rPr>
              <a:t> ut </a:t>
            </a:r>
            <a:r>
              <a:rPr lang="pt-BR" sz="1100" dirty="0" err="1">
                <a:solidFill>
                  <a:srgbClr val="094780"/>
                </a:solidFill>
              </a:rPr>
              <a:t>efficitur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aliquam</a:t>
            </a:r>
            <a:r>
              <a:rPr lang="pt-BR" sz="1100" dirty="0">
                <a:solidFill>
                  <a:srgbClr val="094780"/>
                </a:solidFill>
              </a:rPr>
              <a:t>, </a:t>
            </a:r>
            <a:r>
              <a:rPr lang="pt-BR" sz="1100" dirty="0" err="1">
                <a:solidFill>
                  <a:srgbClr val="094780"/>
                </a:solidFill>
              </a:rPr>
              <a:t>aliquam</a:t>
            </a:r>
            <a:r>
              <a:rPr lang="pt-BR" sz="1100" dirty="0">
                <a:solidFill>
                  <a:srgbClr val="094780"/>
                </a:solidFill>
              </a:rPr>
              <a:t> id </a:t>
            </a:r>
            <a:r>
              <a:rPr lang="pt-BR" sz="1100" dirty="0" err="1">
                <a:solidFill>
                  <a:srgbClr val="094780"/>
                </a:solidFill>
              </a:rPr>
              <a:t>dui</a:t>
            </a:r>
            <a:r>
              <a:rPr lang="pt-BR" sz="1100" dirty="0">
                <a:solidFill>
                  <a:srgbClr val="094780"/>
                </a:solidFill>
              </a:rPr>
              <a:t>. </a:t>
            </a:r>
            <a:r>
              <a:rPr lang="pt-BR" sz="1100" dirty="0" err="1">
                <a:solidFill>
                  <a:srgbClr val="094780"/>
                </a:solidFill>
              </a:rPr>
              <a:t>Vivamus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sed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mattis</a:t>
            </a:r>
            <a:r>
              <a:rPr lang="pt-BR" sz="1100" dirty="0">
                <a:solidFill>
                  <a:srgbClr val="094780"/>
                </a:solidFill>
              </a:rPr>
              <a:t> mi. </a:t>
            </a:r>
            <a:r>
              <a:rPr lang="pt-BR" sz="1100" dirty="0" err="1">
                <a:solidFill>
                  <a:srgbClr val="094780"/>
                </a:solidFill>
              </a:rPr>
              <a:t>Morbi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maximus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sagittis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eros</a:t>
            </a:r>
            <a:r>
              <a:rPr lang="pt-BR" sz="1100" dirty="0">
                <a:solidFill>
                  <a:srgbClr val="094780"/>
                </a:solidFill>
              </a:rPr>
              <a:t> in </a:t>
            </a:r>
            <a:r>
              <a:rPr lang="pt-BR" sz="1100" dirty="0" err="1">
                <a:solidFill>
                  <a:srgbClr val="094780"/>
                </a:solidFill>
              </a:rPr>
              <a:t>imperdiet</a:t>
            </a:r>
            <a:r>
              <a:rPr lang="pt-BR" sz="1100" dirty="0">
                <a:solidFill>
                  <a:srgbClr val="094780"/>
                </a:solidFill>
              </a:rPr>
              <a:t>. Etiam </a:t>
            </a:r>
            <a:r>
              <a:rPr lang="pt-BR" sz="1100" dirty="0" err="1">
                <a:solidFill>
                  <a:srgbClr val="094780"/>
                </a:solidFill>
              </a:rPr>
              <a:t>lacinia</a:t>
            </a:r>
            <a:r>
              <a:rPr lang="pt-BR" sz="1100" dirty="0">
                <a:solidFill>
                  <a:srgbClr val="094780"/>
                </a:solidFill>
              </a:rPr>
              <a:t> magna tempus, </a:t>
            </a:r>
            <a:r>
              <a:rPr lang="pt-BR" sz="1100" dirty="0" err="1">
                <a:solidFill>
                  <a:srgbClr val="094780"/>
                </a:solidFill>
              </a:rPr>
              <a:t>pellentesque</a:t>
            </a:r>
            <a:r>
              <a:rPr lang="pt-BR" sz="1100" dirty="0">
                <a:solidFill>
                  <a:srgbClr val="094780"/>
                </a:solidFill>
              </a:rPr>
              <a:t> est </a:t>
            </a:r>
            <a:r>
              <a:rPr lang="pt-BR" sz="1100" dirty="0" err="1">
                <a:solidFill>
                  <a:srgbClr val="094780"/>
                </a:solidFill>
              </a:rPr>
              <a:t>eget</a:t>
            </a:r>
            <a:r>
              <a:rPr lang="pt-BR" sz="1100" dirty="0">
                <a:solidFill>
                  <a:srgbClr val="094780"/>
                </a:solidFill>
              </a:rPr>
              <a:t>, </a:t>
            </a:r>
            <a:r>
              <a:rPr lang="pt-BR" sz="1100" dirty="0" err="1">
                <a:solidFill>
                  <a:srgbClr val="094780"/>
                </a:solidFill>
              </a:rPr>
              <a:t>tincidunt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eros</a:t>
            </a:r>
            <a:r>
              <a:rPr lang="pt-BR" sz="1100" dirty="0">
                <a:solidFill>
                  <a:srgbClr val="094780"/>
                </a:solidFill>
              </a:rPr>
              <a:t>. </a:t>
            </a:r>
            <a:r>
              <a:rPr lang="pt-BR" sz="1100" dirty="0" err="1">
                <a:solidFill>
                  <a:srgbClr val="094780"/>
                </a:solidFill>
              </a:rPr>
              <a:t>Proin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laoreet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lacus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molestie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convallis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ultrices</a:t>
            </a:r>
            <a:r>
              <a:rPr lang="pt-BR" sz="1100" dirty="0">
                <a:solidFill>
                  <a:srgbClr val="094780"/>
                </a:solidFill>
              </a:rPr>
              <a:t>. </a:t>
            </a:r>
            <a:r>
              <a:rPr lang="pt-BR" sz="1100" dirty="0" err="1">
                <a:solidFill>
                  <a:srgbClr val="094780"/>
                </a:solidFill>
              </a:rPr>
              <a:t>Duis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cursus</a:t>
            </a:r>
            <a:r>
              <a:rPr lang="pt-BR" sz="1100" dirty="0">
                <a:solidFill>
                  <a:srgbClr val="094780"/>
                </a:solidFill>
              </a:rPr>
              <a:t> quis </a:t>
            </a:r>
            <a:r>
              <a:rPr lang="pt-BR" sz="1100" dirty="0" err="1">
                <a:solidFill>
                  <a:srgbClr val="094780"/>
                </a:solidFill>
              </a:rPr>
              <a:t>nulla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eget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malesuada</a:t>
            </a:r>
            <a:r>
              <a:rPr lang="pt-BR" sz="1100" dirty="0">
                <a:solidFill>
                  <a:srgbClr val="094780"/>
                </a:solidFill>
              </a:rPr>
              <a:t>. </a:t>
            </a:r>
            <a:r>
              <a:rPr lang="pt-BR" sz="1100" dirty="0" err="1">
                <a:solidFill>
                  <a:srgbClr val="094780"/>
                </a:solidFill>
              </a:rPr>
              <a:t>Pellentesque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enim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nibh</a:t>
            </a:r>
            <a:r>
              <a:rPr lang="pt-BR" sz="1100" dirty="0">
                <a:solidFill>
                  <a:srgbClr val="094780"/>
                </a:solidFill>
              </a:rPr>
              <a:t>, </a:t>
            </a:r>
            <a:r>
              <a:rPr lang="pt-BR" sz="1100" dirty="0" err="1">
                <a:solidFill>
                  <a:srgbClr val="094780"/>
                </a:solidFill>
              </a:rPr>
              <a:t>volutpat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at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metus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eget</a:t>
            </a:r>
            <a:r>
              <a:rPr lang="pt-BR" sz="1100" dirty="0">
                <a:solidFill>
                  <a:srgbClr val="094780"/>
                </a:solidFill>
              </a:rPr>
              <a:t>, </a:t>
            </a:r>
            <a:r>
              <a:rPr lang="pt-BR" sz="1100" dirty="0" err="1">
                <a:solidFill>
                  <a:srgbClr val="094780"/>
                </a:solidFill>
              </a:rPr>
              <a:t>lobortis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condimentum</a:t>
            </a:r>
            <a:r>
              <a:rPr lang="pt-BR" sz="1100" dirty="0">
                <a:solidFill>
                  <a:srgbClr val="094780"/>
                </a:solidFill>
              </a:rPr>
              <a:t> </a:t>
            </a:r>
            <a:r>
              <a:rPr lang="pt-BR" sz="1100" dirty="0" err="1">
                <a:solidFill>
                  <a:srgbClr val="094780"/>
                </a:solidFill>
              </a:rPr>
              <a:t>diam</a:t>
            </a:r>
            <a:r>
              <a:rPr lang="pt-BR" sz="1100" dirty="0">
                <a:solidFill>
                  <a:srgbClr val="094780"/>
                </a:solidFill>
              </a:rPr>
              <a:t>.</a:t>
            </a:r>
          </a:p>
        </p:txBody>
      </p:sp>
      <p:sp>
        <p:nvSpPr>
          <p:cNvPr id="12" name="Retângulo: Cantos Arredondados 12">
            <a:extLst>
              <a:ext uri="{FF2B5EF4-FFF2-40B4-BE49-F238E27FC236}">
                <a16:creationId xmlns:a16="http://schemas.microsoft.com/office/drawing/2014/main" id="{1878CD7D-7728-D2DD-F406-E1F6BD5014CA}"/>
              </a:ext>
            </a:extLst>
          </p:cNvPr>
          <p:cNvSpPr/>
          <p:nvPr/>
        </p:nvSpPr>
        <p:spPr>
          <a:xfrm>
            <a:off x="3746507" y="2866459"/>
            <a:ext cx="2801040" cy="210115"/>
          </a:xfrm>
          <a:prstGeom prst="roundRect">
            <a:avLst/>
          </a:prstGeom>
          <a:solidFill>
            <a:srgbClr val="0947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/>
              <a:t>RESULTADOS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4B8D35F-1B25-9B9B-1B2A-0009224B7251}"/>
              </a:ext>
            </a:extLst>
          </p:cNvPr>
          <p:cNvSpPr txBox="1"/>
          <p:nvPr/>
        </p:nvSpPr>
        <p:spPr>
          <a:xfrm>
            <a:off x="3658080" y="3076574"/>
            <a:ext cx="29313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0" dirty="0">
                <a:solidFill>
                  <a:srgbClr val="094780"/>
                </a:solidFill>
              </a:rPr>
              <a:t>Apresentar os principais resultados obtidos com a experiência ou a pesquisa. </a:t>
            </a:r>
          </a:p>
          <a:p>
            <a:pPr algn="just"/>
            <a:r>
              <a:rPr lang="pt-BR" sz="1100" dirty="0">
                <a:solidFill>
                  <a:srgbClr val="094780"/>
                </a:solidFill>
              </a:rPr>
              <a:t>Podem ser inseridas imagens desde que devidamente autorizadas pelas pessoas que aparecem na imagem, utilizando modelo próprio institucional. Para mais informações acesse: </a:t>
            </a:r>
            <a:r>
              <a:rPr lang="pt-BR" sz="1100" dirty="0">
                <a:solidFill>
                  <a:srgbClr val="09478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http://eadsantamarcelina.com.br/course/view.php?id=31</a:t>
            </a:r>
            <a:endParaRPr lang="pt-BR" sz="1100" dirty="0">
              <a:solidFill>
                <a:srgbClr val="094780"/>
              </a:solidFill>
            </a:endParaRPr>
          </a:p>
          <a:p>
            <a:pPr algn="just"/>
            <a:r>
              <a:rPr lang="pt-BR" sz="1100" dirty="0">
                <a:solidFill>
                  <a:srgbClr val="094780"/>
                </a:solidFill>
              </a:rPr>
              <a:t>Se for inserir gráfico, lembre-se que devem ser de dados referentes à pesquisa em pauta. Não é adequado apresentar gráficos de outras pesquisas/ autores.</a:t>
            </a:r>
          </a:p>
          <a:p>
            <a:pPr algn="just"/>
            <a:r>
              <a:rPr lang="pt-BR" sz="1100" dirty="0">
                <a:solidFill>
                  <a:srgbClr val="094780"/>
                </a:solidFill>
              </a:rPr>
              <a:t>Não é obrigatório apresentar nenhum gráfico. A disposição dos resultados será de acordo com a temática apresentada</a:t>
            </a:r>
          </a:p>
        </p:txBody>
      </p:sp>
      <p:sp>
        <p:nvSpPr>
          <p:cNvPr id="14" name="Retângulo: Cantos Arredondados 15">
            <a:extLst>
              <a:ext uri="{FF2B5EF4-FFF2-40B4-BE49-F238E27FC236}">
                <a16:creationId xmlns:a16="http://schemas.microsoft.com/office/drawing/2014/main" id="{F61B137C-72A7-7394-D537-D58F896B3EB3}"/>
              </a:ext>
            </a:extLst>
          </p:cNvPr>
          <p:cNvSpPr/>
          <p:nvPr/>
        </p:nvSpPr>
        <p:spPr>
          <a:xfrm>
            <a:off x="3782248" y="7705717"/>
            <a:ext cx="2797146" cy="254075"/>
          </a:xfrm>
          <a:prstGeom prst="roundRect">
            <a:avLst/>
          </a:prstGeom>
          <a:solidFill>
            <a:srgbClr val="0947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/>
              <a:t>CONSIDERAÇÕES FINAIS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A4EF8EFF-D63C-1D45-0E40-BB734026BCA1}"/>
              </a:ext>
            </a:extLst>
          </p:cNvPr>
          <p:cNvSpPr txBox="1"/>
          <p:nvPr/>
        </p:nvSpPr>
        <p:spPr>
          <a:xfrm>
            <a:off x="3710765" y="8026963"/>
            <a:ext cx="287863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0" dirty="0">
                <a:solidFill>
                  <a:srgbClr val="094780"/>
                </a:solidFill>
              </a:rPr>
              <a:t>Destacar aspectos principais da experiência/pesquisa, vinculado aos objetivos do trabalho. Ou seja, o trabalho atendeu aos objetivos propostos? Explanar sobre essa relação. </a:t>
            </a:r>
          </a:p>
        </p:txBody>
      </p:sp>
      <p:sp>
        <p:nvSpPr>
          <p:cNvPr id="16" name="Retângulo: Cantos Arredondados 17">
            <a:extLst>
              <a:ext uri="{FF2B5EF4-FFF2-40B4-BE49-F238E27FC236}">
                <a16:creationId xmlns:a16="http://schemas.microsoft.com/office/drawing/2014/main" id="{71FA89AB-2A6F-A9D1-2873-DF09D0E85EE5}"/>
              </a:ext>
            </a:extLst>
          </p:cNvPr>
          <p:cNvSpPr/>
          <p:nvPr/>
        </p:nvSpPr>
        <p:spPr>
          <a:xfrm>
            <a:off x="3817990" y="8957885"/>
            <a:ext cx="2729555" cy="268021"/>
          </a:xfrm>
          <a:prstGeom prst="roundRect">
            <a:avLst/>
          </a:prstGeom>
          <a:solidFill>
            <a:srgbClr val="0947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/>
              <a:t>REFERÊNCIAS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239EB3D1-154C-1F31-D732-55E4209437F3}"/>
              </a:ext>
            </a:extLst>
          </p:cNvPr>
          <p:cNvSpPr txBox="1"/>
          <p:nvPr/>
        </p:nvSpPr>
        <p:spPr>
          <a:xfrm>
            <a:off x="3746507" y="9225906"/>
            <a:ext cx="287863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0" dirty="0">
                <a:solidFill>
                  <a:srgbClr val="094780"/>
                </a:solidFill>
              </a:rPr>
              <a:t>Coloque no máximo 5 referências em formato ABNT. </a:t>
            </a:r>
          </a:p>
          <a:p>
            <a:pPr algn="just"/>
            <a:r>
              <a:rPr lang="pt-BR" sz="1100" dirty="0">
                <a:solidFill>
                  <a:srgbClr val="094780"/>
                </a:solidFill>
              </a:rPr>
              <a:t>Lembre-se o texto da referência não é justificado, é alinhado à esquerda. </a:t>
            </a:r>
          </a:p>
          <a:p>
            <a:pPr algn="just"/>
            <a:r>
              <a:rPr lang="pt-BR" sz="1100" dirty="0">
                <a:solidFill>
                  <a:srgbClr val="094780"/>
                </a:solidFill>
              </a:rPr>
              <a:t>As referências são feitas com espaço simples entre as linhas e um espaço de uma linha entre uma referência e a seguinte.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AB80C58D-D49E-8BB8-F806-76DBAA2AE203}"/>
              </a:ext>
            </a:extLst>
          </p:cNvPr>
          <p:cNvSpPr txBox="1"/>
          <p:nvPr/>
        </p:nvSpPr>
        <p:spPr>
          <a:xfrm>
            <a:off x="104776" y="696280"/>
            <a:ext cx="26670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rgbClr val="FF0000"/>
                </a:solidFill>
              </a:rPr>
              <a:t>Aumente ou diminua as letras de forma a ocupar da melhor maneira possível os espaços. No texto contém orientações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B50A4083-4E17-63AB-2B0F-B4631B1E3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7617" y="5896544"/>
            <a:ext cx="1737407" cy="1581125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623C7B00-D0A7-7D80-1980-5BD1B744A7C6}"/>
              </a:ext>
            </a:extLst>
          </p:cNvPr>
          <p:cNvSpPr txBox="1"/>
          <p:nvPr/>
        </p:nvSpPr>
        <p:spPr>
          <a:xfrm>
            <a:off x="3422656" y="7447749"/>
            <a:ext cx="32942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rgbClr val="094780"/>
                </a:solidFill>
              </a:rPr>
              <a:t>Fonte: Martins (2017)</a:t>
            </a:r>
          </a:p>
        </p:txBody>
      </p:sp>
    </p:spTree>
    <p:extLst>
      <p:ext uri="{BB962C8B-B14F-4D97-AF65-F5344CB8AC3E}">
        <p14:creationId xmlns:p14="http://schemas.microsoft.com/office/powerpoint/2010/main" val="3814571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549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SANDRA CAVALCANTE WAUKE</dc:creator>
  <cp:lastModifiedBy>NUCLEO TECNICO2</cp:lastModifiedBy>
  <cp:revision>10</cp:revision>
  <dcterms:created xsi:type="dcterms:W3CDTF">2022-06-03T13:16:55Z</dcterms:created>
  <dcterms:modified xsi:type="dcterms:W3CDTF">2024-09-13T20:45:09Z</dcterms:modified>
</cp:coreProperties>
</file>